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3492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820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7159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962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27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52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963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280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524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02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30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75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9B658-888D-4844-BDCC-68E705F86028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645BD-57D9-41F6-BAB0-F6A9ECD978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48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3883232" y="2586912"/>
            <a:ext cx="3105203" cy="719801"/>
          </a:xfrm>
          <a:prstGeom prst="rect">
            <a:avLst/>
          </a:prstGeom>
          <a:noFill/>
        </p:spPr>
        <p:txBody>
          <a:bodyPr wrap="square" lIns="83873" tIns="41936" rIns="83873" bIns="41936">
            <a:spAutoFit/>
          </a:bodyPr>
          <a:lstStyle/>
          <a:p>
            <a:pPr algn="ctr"/>
            <a:r>
              <a:rPr lang="en-US" altLang="ko-KR" sz="4127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나눔스퀘어 네오 OTF Heavy" panose="00000A00000000000000" pitchFamily="50" charset="-127"/>
                <a:ea typeface="나눔스퀘어 네오 OTF Heavy" panose="00000A00000000000000" pitchFamily="50" charset="-127"/>
              </a:rPr>
              <a:t>10</a:t>
            </a:r>
            <a:r>
              <a:rPr lang="ko-KR" altLang="en-US" sz="4127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나눔스퀘어 네오 OTF Heavy" panose="00000A00000000000000" pitchFamily="50" charset="-127"/>
                <a:ea typeface="나눔스퀘어 네오 OTF Heavy" panose="00000A00000000000000" pitchFamily="50" charset="-127"/>
              </a:rPr>
              <a:t>월</a:t>
            </a:r>
            <a:r>
              <a:rPr lang="en-US" altLang="ko-KR" sz="4127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나눔스퀘어 네오 OTF Heavy" panose="00000A00000000000000" pitchFamily="50" charset="-127"/>
                <a:ea typeface="나눔스퀘어 네오 OTF Heavy" panose="00000A00000000000000" pitchFamily="50" charset="-127"/>
              </a:rPr>
              <a:t>-11</a:t>
            </a:r>
            <a:r>
              <a:rPr lang="ko-KR" altLang="en-US" sz="4127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나눔스퀘어 네오 OTF Heavy" panose="00000A00000000000000" pitchFamily="50" charset="-127"/>
                <a:ea typeface="나눔스퀘어 네오 OTF Heavy" panose="00000A00000000000000" pitchFamily="50" charset="-127"/>
              </a:rPr>
              <a:t>월</a:t>
            </a:r>
            <a:endParaRPr lang="en-US" altLang="ko-KR" sz="4127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나눔스퀘어 네오 OTF Heavy" panose="00000A00000000000000" pitchFamily="50" charset="-127"/>
              <a:ea typeface="나눔스퀘어 네오 OTF Heavy" panose="00000A00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390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rcRect l="702" t="1" r="1930" b="-788"/>
          <a:stretch/>
        </p:blipFill>
        <p:spPr>
          <a:xfrm>
            <a:off x="0" y="1"/>
            <a:ext cx="6856525" cy="29958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2664" y="651208"/>
            <a:ext cx="67241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▶교재 구매 방법</a:t>
            </a:r>
            <a:r>
              <a:rPr lang="en-US" altLang="ko-KR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 </a:t>
            </a:r>
          </a:p>
          <a:p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러셀 </a:t>
            </a:r>
            <a:r>
              <a:rPr lang="en-US" altLang="ko-KR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CORE </a:t>
            </a:r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청주 로그인 → 마이 페이지 →교재 구매</a:t>
            </a:r>
            <a:r>
              <a:rPr lang="en-US" altLang="ko-KR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(</a:t>
            </a:r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온라인으로 만 구매 가능</a:t>
            </a:r>
            <a:r>
              <a:rPr lang="en-US" altLang="ko-KR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)  </a:t>
            </a:r>
          </a:p>
          <a:p>
            <a:r>
              <a:rPr lang="en-US" altLang="ko-KR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 </a:t>
            </a:r>
          </a:p>
          <a:p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▶이감 </a:t>
            </a:r>
            <a:r>
              <a:rPr lang="en-US" altLang="ko-KR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/</a:t>
            </a:r>
            <a:r>
              <a:rPr lang="ko-KR" altLang="en-US" sz="1200" err="1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퀄</a:t>
            </a:r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 모의고사 구매 방법</a:t>
            </a:r>
            <a:r>
              <a:rPr lang="en-US" altLang="ko-KR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:</a:t>
            </a:r>
          </a:p>
          <a:p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러셀 </a:t>
            </a:r>
            <a:r>
              <a:rPr lang="en-US" altLang="ko-KR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CORE </a:t>
            </a:r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청주 로그인 → </a:t>
            </a:r>
            <a:r>
              <a:rPr lang="ko-KR" altLang="en-US" sz="1200" err="1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재원생</a:t>
            </a:r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 공간 →모의고사 클릭   </a:t>
            </a:r>
            <a:r>
              <a:rPr lang="en-US" altLang="ko-KR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-</a:t>
            </a:r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신청 수업 선생님 모의고사 구매</a:t>
            </a:r>
            <a:endParaRPr lang="en-US" altLang="ko-KR" sz="120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endParaRPr lang="en-US" altLang="ko-KR" sz="120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▶교재 수령</a:t>
            </a:r>
            <a:r>
              <a:rPr lang="en-US" altLang="ko-KR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: </a:t>
            </a:r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강의실 출석 체크 후 수령 </a:t>
            </a:r>
            <a:endParaRPr lang="en-US" altLang="ko-KR" sz="120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endParaRPr lang="en-US" altLang="ko-KR" sz="120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★단과 수강 신청 후 교재 및 모의고사 구매가능★ </a:t>
            </a:r>
            <a:endParaRPr lang="en-US" altLang="ko-KR" sz="120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r>
              <a:rPr lang="ko-KR" altLang="en-US" sz="120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★교재 현장 구매 불가 ★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211662"/>
              </p:ext>
            </p:extLst>
          </p:nvPr>
        </p:nvGraphicFramePr>
        <p:xfrm>
          <a:off x="35483" y="2995863"/>
          <a:ext cx="6798539" cy="7153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207">
                  <a:extLst>
                    <a:ext uri="{9D8B030D-6E8A-4147-A177-3AD203B41FA5}">
                      <a16:colId xmlns:a16="http://schemas.microsoft.com/office/drawing/2014/main" val="720159306"/>
                    </a:ext>
                  </a:extLst>
                </a:gridCol>
                <a:gridCol w="528332">
                  <a:extLst>
                    <a:ext uri="{9D8B030D-6E8A-4147-A177-3AD203B41FA5}">
                      <a16:colId xmlns:a16="http://schemas.microsoft.com/office/drawing/2014/main" val="93930394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4278405516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7448406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355873947"/>
                    </a:ext>
                  </a:extLst>
                </a:gridCol>
              </a:tblGrid>
              <a:tr h="51849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과</a:t>
                      </a:r>
                      <a:endParaRPr lang="en-US" altLang="ko-KR" sz="900" b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목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선생님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강의명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교재 명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가격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이감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/</a:t>
                      </a:r>
                      <a:r>
                        <a:rPr lang="ko-KR" altLang="en-US" sz="900" b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endParaRPr lang="en-US" altLang="ko-KR" sz="900" b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모의고사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354664"/>
                  </a:ext>
                </a:extLst>
              </a:tr>
              <a:tr h="802381">
                <a:tc row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국</a:t>
                      </a:r>
                      <a:endParaRPr lang="en-US" altLang="ko-KR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어</a:t>
                      </a:r>
                      <a:endParaRPr lang="en-US" altLang="ko-KR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강민철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독서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수능 대비 이감 모의고사 </a:t>
                      </a:r>
                      <a:endParaRPr lang="en-US" altLang="ko-KR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응시 및 해설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토요일반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선택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우기분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][20,000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marL="0" indent="0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E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분 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독서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3][16,000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6-4~10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회차당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20,000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</a:txBody>
                  <a:tcPr marL="86972" marR="86972" marT="43486" marB="43486" anchor="ctr"/>
                </a:tc>
                <a:extLst>
                  <a:ext uri="{0D108BD9-81ED-4DB2-BD59-A6C34878D82A}">
                    <a16:rowId xmlns:a16="http://schemas.microsoft.com/office/drawing/2014/main" val="3988827392"/>
                  </a:ext>
                </a:extLst>
              </a:tr>
              <a:tr h="802381"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강민철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독서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수능 대비 이감 모의고사 </a:t>
                      </a:r>
                      <a:endParaRPr lang="en-US" altLang="ko-KR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응시 및 해설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일요일반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endParaRPr lang="ko-KR" altLang="en-US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선택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우기분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][20,000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marL="0" indent="0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E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분 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독서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3][16,000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6-4~10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회차당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20,000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</a:txBody>
                  <a:tcPr marL="86972" marR="86972" marT="43486" marB="43486" anchor="ctr"/>
                </a:tc>
                <a:extLst>
                  <a:ext uri="{0D108BD9-81ED-4DB2-BD59-A6C34878D82A}">
                    <a16:rowId xmlns:a16="http://schemas.microsoft.com/office/drawing/2014/main" val="2275247486"/>
                  </a:ext>
                </a:extLst>
              </a:tr>
              <a:tr h="8042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강민철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특강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]2025 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우리들의 기출분석 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문학편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주교재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우기분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][20,000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선택교재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E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분 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독서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3][16,000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extLst>
                  <a:ext uri="{0D108BD9-81ED-4DB2-BD59-A6C34878D82A}">
                    <a16:rowId xmlns:a16="http://schemas.microsoft.com/office/drawing/2014/main" val="959427018"/>
                  </a:ext>
                </a:extLst>
              </a:tr>
              <a:tr h="63870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G마켓 산스 Light" panose="02000000000000000000" pitchFamily="50" charset="-127"/>
                        <a:ea typeface="G마켓 산스 Light" panose="02000000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err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류현준</a:t>
                      </a:r>
                      <a:endParaRPr lang="ko-KR" altLang="en-US" sz="900" b="0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60" marR="9060" marT="906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[AM][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독서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·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]◆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중위권◆ </a:t>
                      </a: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류현준의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피날레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(Finale</a:t>
                      </a:r>
                      <a:r>
                        <a:rPr lang="en-US" altLang="ko-KR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이감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/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상상 현장 모의고사 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+ EBS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필수 작품 분석</a:t>
                      </a:r>
                    </a:p>
                  </a:txBody>
                  <a:tcPr marL="9060" marR="9060" marT="9060" marB="0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교무처 문의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extLst>
                  <a:ext uri="{0D108BD9-81ED-4DB2-BD59-A6C34878D82A}">
                    <a16:rowId xmlns:a16="http://schemas.microsoft.com/office/drawing/2014/main" val="2730532245"/>
                  </a:ext>
                </a:extLst>
              </a:tr>
              <a:tr h="429262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G마켓 산스 Light" panose="02000000000000000000" pitchFamily="50" charset="-127"/>
                        <a:ea typeface="G마켓 산스 Light" panose="02000000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박석준</a:t>
                      </a:r>
                    </a:p>
                  </a:txBody>
                  <a:tcPr marL="9060" marR="9060" marT="906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[AM][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독서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]◆</a:t>
                      </a: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상위권◆우리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함께 마무리 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아름다운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이별 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시작처럼 공부하며 마무리 하라</a:t>
                      </a:r>
                    </a:p>
                  </a:txBody>
                  <a:tcPr marL="9060" marR="9060" marT="9060" marB="0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우리 함께 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마무리</a:t>
                      </a:r>
                      <a:endParaRPr lang="en-US" altLang="ko-KR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15,000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교무처 문의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extLst>
                  <a:ext uri="{0D108BD9-81ED-4DB2-BD59-A6C34878D82A}">
                    <a16:rowId xmlns:a16="http://schemas.microsoft.com/office/drawing/2014/main" val="2117335264"/>
                  </a:ext>
                </a:extLst>
              </a:tr>
              <a:tr h="943286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G마켓 산스 Light" panose="02000000000000000000" pitchFamily="50" charset="-127"/>
                        <a:ea typeface="G마켓 산스 Light" panose="02000000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신용선</a:t>
                      </a:r>
                      <a:endParaRPr lang="ko-KR" altLang="en-US" sz="900" b="0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60" marR="9060" marT="906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독서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데자뷔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텐션업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 : 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수능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대비 이감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/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상상 모의고사 응시</a:t>
                      </a:r>
                    </a:p>
                  </a:txBody>
                  <a:tcPr marL="9060" marR="9060" marT="9060" marB="0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이감모의고사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6-5~10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[120,000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상상모의고사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5-5~10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[78,000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extLst>
                  <a:ext uri="{0D108BD9-81ED-4DB2-BD59-A6C34878D82A}">
                    <a16:rowId xmlns:a16="http://schemas.microsoft.com/office/drawing/2014/main" val="3137280894"/>
                  </a:ext>
                </a:extLst>
              </a:tr>
              <a:tr h="943286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G마켓 산스 Light" panose="02000000000000000000" pitchFamily="50" charset="-127"/>
                        <a:ea typeface="G마켓 산스 Light" panose="02000000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최인호</a:t>
                      </a:r>
                    </a:p>
                  </a:txBody>
                  <a:tcPr marL="9060" marR="9060" marT="906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[AM][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독서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]◆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중상위권◆ 논리로 시간 단축 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훈련 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r>
                        <a:rPr lang="en-US" altLang="ko-KR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QUEL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/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상상 모의고사</a:t>
                      </a:r>
                    </a:p>
                  </a:txBody>
                  <a:tcPr marL="9060" marR="9060" marT="9060" marB="0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미정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국어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S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04~05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[26,000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국어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6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~8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endParaRPr lang="en-US" altLang="ko-KR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[39,000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extLst>
                  <a:ext uri="{0D108BD9-81ED-4DB2-BD59-A6C34878D82A}">
                    <a16:rowId xmlns:a16="http://schemas.microsoft.com/office/drawing/2014/main" val="3025634020"/>
                  </a:ext>
                </a:extLst>
              </a:tr>
              <a:tr h="943286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G마켓 산스 Light" panose="02000000000000000000" pitchFamily="50" charset="-127"/>
                        <a:ea typeface="G마켓 산스 Light" panose="02000000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최인호</a:t>
                      </a:r>
                    </a:p>
                  </a:txBody>
                  <a:tcPr marL="9060" marR="9060" marT="906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독서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문학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논리로 시간 단축 훈련 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endParaRPr lang="en-US" altLang="ko-KR" sz="900" b="1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QUEL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/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상상 모의고사</a:t>
                      </a:r>
                    </a:p>
                  </a:txBody>
                  <a:tcPr marL="9060" marR="9060" marT="9060" marB="0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미정</a:t>
                      </a:r>
                      <a:endParaRPr lang="ko-KR" altLang="en-US" sz="9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국어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S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05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[13,000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국어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7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~8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endParaRPr lang="en-US" altLang="ko-KR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[26,000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/>
                </a:tc>
                <a:extLst>
                  <a:ext uri="{0D108BD9-81ED-4DB2-BD59-A6C34878D82A}">
                    <a16:rowId xmlns:a16="http://schemas.microsoft.com/office/drawing/2014/main" val="1584076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868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375316"/>
              </p:ext>
            </p:extLst>
          </p:nvPr>
        </p:nvGraphicFramePr>
        <p:xfrm>
          <a:off x="107589" y="55894"/>
          <a:ext cx="6618539" cy="9768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207">
                  <a:extLst>
                    <a:ext uri="{9D8B030D-6E8A-4147-A177-3AD203B41FA5}">
                      <a16:colId xmlns:a16="http://schemas.microsoft.com/office/drawing/2014/main" val="4274524374"/>
                    </a:ext>
                  </a:extLst>
                </a:gridCol>
                <a:gridCol w="528332">
                  <a:extLst>
                    <a:ext uri="{9D8B030D-6E8A-4147-A177-3AD203B41FA5}">
                      <a16:colId xmlns:a16="http://schemas.microsoft.com/office/drawing/2014/main" val="1563793218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177075320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893983577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54706984"/>
                    </a:ext>
                  </a:extLst>
                </a:gridCol>
              </a:tblGrid>
              <a:tr h="63209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과</a:t>
                      </a:r>
                      <a:endParaRPr lang="en-US" altLang="ko-KR" sz="900" b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목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선생님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강의명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교재 명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가격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이감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/</a:t>
                      </a:r>
                      <a:r>
                        <a:rPr lang="ko-KR" altLang="en-US" sz="900" b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endParaRPr lang="en-US" altLang="ko-KR" sz="900" b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모의고사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916588"/>
                  </a:ext>
                </a:extLst>
              </a:tr>
              <a:tr h="632091">
                <a:tc rowSpan="9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endParaRPr lang="en-US" altLang="ko-KR" sz="900" b="1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학</a:t>
                      </a:r>
                      <a:endParaRPr lang="ko-KR" altLang="en-US" sz="9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1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김가람</a:t>
                      </a:r>
                      <a:endParaRPr lang="ko-KR" altLang="en-US" sz="900" b="1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60" marR="9060" marT="906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[AM][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I,II] 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문제를 대하는 태도 확립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실전문제풀이 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r>
                        <a:rPr lang="ko-KR" altLang="en-US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하프모의고사 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&amp; </a:t>
                      </a:r>
                      <a:r>
                        <a:rPr lang="ko-KR" altLang="en-US" sz="900" b="1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퀄모의고사</a:t>
                      </a:r>
                      <a:endParaRPr lang="ko-KR" altLang="en-US" sz="900" b="1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60" marR="9060" marT="906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출력물 배부</a:t>
                      </a:r>
                      <a:endParaRPr lang="en-US" altLang="ko-KR" sz="900" b="1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endParaRPr lang="en-US" altLang="ko-KR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6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~8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[27,000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829412"/>
                  </a:ext>
                </a:extLst>
              </a:tr>
              <a:tr h="632091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G마켓 산스 Light" panose="02000000000000000000" pitchFamily="50" charset="-127"/>
                        <a:ea typeface="G마켓 산스 Light" panose="02000000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1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김가람</a:t>
                      </a:r>
                      <a:endParaRPr lang="ko-KR" altLang="en-US" sz="900" b="1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60" marR="9060" marT="906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미적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실전문제풀이 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r>
                        <a:rPr lang="ko-KR" altLang="en-US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하프모의고사 </a:t>
                      </a:r>
                      <a:endParaRPr lang="en-US" altLang="ko-KR" sz="900" b="1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&amp; </a:t>
                      </a:r>
                      <a:r>
                        <a:rPr lang="ko-KR" altLang="en-US" sz="900" b="1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퀄모의고사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미적분 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70% + 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공통 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30%)</a:t>
                      </a:r>
                    </a:p>
                  </a:txBody>
                  <a:tcPr marL="9060" marR="9060" marT="906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출력물 배부</a:t>
                      </a:r>
                      <a:endParaRPr lang="en-US" altLang="ko-KR" sz="900" b="1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endParaRPr lang="en-US" altLang="ko-KR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6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~8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[27,000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468696"/>
                  </a:ext>
                </a:extLst>
              </a:tr>
              <a:tr h="632091">
                <a:tc vMerge="1">
                  <a:txBody>
                    <a:bodyPr/>
                    <a:lstStyle/>
                    <a:p>
                      <a:pPr latinLnBrk="1"/>
                      <a:endParaRPr lang="ko-KR" altLang="en-US" sz="10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G마켓 산스 Light" panose="02000000000000000000" pitchFamily="50" charset="-127"/>
                        <a:ea typeface="G마켓 산스 Light" panose="02000000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김기현</a:t>
                      </a:r>
                    </a:p>
                  </a:txBody>
                  <a:tcPr marL="9060" marR="9060" marT="906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COLLECTION 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시즌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3 </a:t>
                      </a:r>
                      <a:r>
                        <a:rPr lang="en-US" altLang="ko-KR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</a:t>
                      </a: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파이널 모의고사</a:t>
                      </a:r>
                    </a:p>
                  </a:txBody>
                  <a:tcPr marL="9060" marR="9060" marT="906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컬렉션 시즌</a:t>
                      </a: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3</a:t>
                      </a:r>
                      <a:r>
                        <a:rPr lang="en-US" altLang="ko-KR" sz="900" b="1" u="non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1" u="non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미정</a:t>
                      </a:r>
                      <a:r>
                        <a:rPr lang="en-US" altLang="ko-KR" sz="900" b="1" u="non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b="1" u="non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endParaRPr lang="en-US" altLang="ko-KR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6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~8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[27,000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616872"/>
                  </a:ext>
                </a:extLst>
              </a:tr>
              <a:tr h="4724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G마켓 산스 Light" panose="02000000000000000000" pitchFamily="50" charset="-127"/>
                        <a:ea typeface="G마켓 산스 Light" panose="02000000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김성은</a:t>
                      </a:r>
                    </a:p>
                  </a:txBody>
                  <a:tcPr marL="9060" marR="9060" marT="906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I,II] 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올해 기출 총정리 </a:t>
                      </a:r>
                      <a:r>
                        <a:rPr lang="en-US" altLang="ko-KR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&amp; </a:t>
                      </a:r>
                      <a:r>
                        <a:rPr lang="ko-KR" altLang="en-US" sz="900" b="1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불꽃 모의고사</a:t>
                      </a:r>
                    </a:p>
                  </a:txBody>
                  <a:tcPr marL="9060" marR="9060" marT="906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불꽃 모의고사</a:t>
                      </a: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[4</a:t>
                      </a: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회분</a:t>
                      </a: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][28,000</a:t>
                      </a: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99168"/>
                  </a:ext>
                </a:extLst>
              </a:tr>
              <a:tr h="523314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819" marR="94819" marT="47409" marB="47409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김성은</a:t>
                      </a:r>
                      <a:endParaRPr lang="ko-KR" altLang="en-US" sz="900" b="1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60" marR="9060" marT="906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특강</a:t>
                      </a:r>
                      <a:r>
                        <a:rPr lang="en-US" altLang="ko-KR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r>
                        <a:rPr lang="en-US" altLang="ko-KR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II] Brearkthrough </a:t>
                      </a:r>
                      <a:r>
                        <a:rPr lang="ko-KR" altLang="en-US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특강 </a:t>
                      </a:r>
                      <a:r>
                        <a:rPr lang="en-US" altLang="ko-KR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ko-KR" altLang="en-US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위치</a:t>
                      </a:r>
                      <a:r>
                        <a:rPr lang="en-US" altLang="ko-KR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 </a:t>
                      </a:r>
                      <a:r>
                        <a:rPr lang="ko-KR" altLang="en-US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속도</a:t>
                      </a:r>
                      <a:r>
                        <a:rPr lang="en-US" altLang="ko-KR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 </a:t>
                      </a:r>
                      <a:r>
                        <a:rPr lang="ko-KR" altLang="en-US" sz="900" b="1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가속도 완전 정복</a:t>
                      </a:r>
                      <a:endParaRPr lang="ko-KR" altLang="en-US" sz="900" b="1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60" marR="9060" marT="906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출력물 배부</a:t>
                      </a:r>
                      <a:endParaRPr lang="ko-KR" altLang="en-US" sz="9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b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771305"/>
                  </a:ext>
                </a:extLst>
              </a:tr>
              <a:tr h="523332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손우혁</a:t>
                      </a:r>
                      <a:endParaRPr lang="ko-KR" altLang="en-US" sz="900" b="0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74" marR="9074" marT="90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[AM][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I,II,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미적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]◆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상위권◆ </a:t>
                      </a:r>
                      <a:r>
                        <a:rPr lang="ko-KR" altLang="en-US" sz="900" b="0" i="0" u="none" strike="noStrike" err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신유형</a:t>
                      </a: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문항 집중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! 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NINE</a:t>
                      </a: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제</a:t>
                      </a:r>
                      <a:r>
                        <a:rPr lang="en-US" altLang="ko-KR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+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파이널 현장 모의고사</a:t>
                      </a:r>
                    </a:p>
                  </a:txBody>
                  <a:tcPr marL="9074" marR="9074" marT="90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교무처 문의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교무처 문의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840906"/>
                  </a:ext>
                </a:extLst>
              </a:tr>
              <a:tr h="1142949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양승진</a:t>
                      </a:r>
                      <a:endParaRPr lang="ko-KR" altLang="en-US" sz="900" b="0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74" marR="9074" marT="90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공통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+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미적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양승진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파이널 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수능과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유사한 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실전적인 </a:t>
                      </a: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양승진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모의고사 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미적 해설 포함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</a:p>
                  </a:txBody>
                  <a:tcPr marL="9074" marR="9074" marT="90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양승진 모의고사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7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~10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endParaRPr lang="en-US" altLang="ko-KR" sz="90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회차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당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10,000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</a:txBody>
                  <a:tcPr marL="87111" marR="87111" marT="43555" marB="4355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수학퀄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S04~05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[18,000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6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~7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endParaRPr lang="en-US" altLang="ko-KR" sz="90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[18.000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123021"/>
                  </a:ext>
                </a:extLst>
              </a:tr>
              <a:tr h="1142949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양승진</a:t>
                      </a:r>
                      <a:endParaRPr lang="ko-KR" altLang="en-US" sz="900" b="0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74" marR="9074" marT="90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공통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+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선택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양승진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파이널 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수능과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유사한 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실전적인 </a:t>
                      </a:r>
                      <a:r>
                        <a:rPr lang="ko-KR" altLang="en-US" sz="900" b="0" i="0" u="none" strike="noStrike" err="1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양승진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모의고사 </a:t>
                      </a:r>
                    </a:p>
                  </a:txBody>
                  <a:tcPr marL="9074" marR="9074" marT="90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양승진 모의고사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7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~10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endParaRPr lang="en-US" altLang="ko-KR" sz="90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회차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당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10,000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</a:txBody>
                  <a:tcPr marL="87111" marR="87111" marT="43555" marB="4355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수학퀄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S04~05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[18,000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6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~7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endParaRPr lang="en-US" altLang="ko-KR" sz="90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[18.000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838849"/>
                  </a:ext>
                </a:extLst>
              </a:tr>
              <a:tr h="632285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1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6972" marR="86972" marT="43486" marB="434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장영진</a:t>
                      </a:r>
                    </a:p>
                  </a:txBody>
                  <a:tcPr marL="9074" marR="9074" marT="90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장영진 실전 모의고사 시즌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4 : 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수능같은 실전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074" marR="9074" marT="90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장영진 꿀모 시즌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4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회차당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11,000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848880"/>
                  </a:ext>
                </a:extLst>
              </a:tr>
              <a:tr h="510326">
                <a:tc rowSpan="3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영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어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김기철</a:t>
                      </a:r>
                    </a:p>
                  </a:txBody>
                  <a:tcPr marL="8737" marR="8737" marT="8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영어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Final N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제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수능대비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실전 모의고사</a:t>
                      </a:r>
                    </a:p>
                  </a:txBody>
                  <a:tcPr marL="8737" marR="8737" marT="8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-FINAL N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제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[20,000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658447"/>
                  </a:ext>
                </a:extLst>
              </a:tr>
              <a:tr h="1142949">
                <a:tc v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조정식</a:t>
                      </a:r>
                    </a:p>
                  </a:txBody>
                  <a:tcPr marL="8737" marR="8737" marT="8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영어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The Day is Your Day! </a:t>
                      </a:r>
                      <a:r>
                        <a:rPr 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Final</a:t>
                      </a: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시즌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2.0 :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파이널 모의고사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월요일반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</a:p>
                  </a:txBody>
                  <a:tcPr marL="8737" marR="8737" marT="8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주교재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en-US" altLang="ko-KR" sz="900" u="non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-TDYD  </a:t>
                      </a:r>
                      <a:r>
                        <a:rPr lang="ko-KR" altLang="en-US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시즌</a:t>
                      </a:r>
                      <a:r>
                        <a:rPr lang="en-US" altLang="ko-KR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2.[5</a:t>
                      </a:r>
                      <a:r>
                        <a:rPr lang="ko-KR" altLang="en-US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회분</a:t>
                      </a:r>
                      <a:r>
                        <a:rPr lang="en-US" altLang="ko-KR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[40,000</a:t>
                      </a:r>
                      <a:r>
                        <a:rPr lang="ko-KR" altLang="en-US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en-US" altLang="ko-KR" sz="900" u="non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선택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조정식 월간지 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월호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[12,000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112281"/>
                  </a:ext>
                </a:extLst>
              </a:tr>
              <a:tr h="1142949">
                <a:tc v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조정식</a:t>
                      </a:r>
                    </a:p>
                  </a:txBody>
                  <a:tcPr marL="8737" marR="8737" marT="8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영어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The Day is Your Day! Final </a:t>
                      </a:r>
                      <a:endParaRPr lang="en-US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시즌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2.0 :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파이널 모의고사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일요일반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</a:p>
                  </a:txBody>
                  <a:tcPr marL="8737" marR="8737" marT="8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주교재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-TDYD  </a:t>
                      </a:r>
                      <a:r>
                        <a:rPr lang="ko-KR" altLang="en-US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시즌</a:t>
                      </a:r>
                      <a:r>
                        <a:rPr lang="en-US" altLang="ko-KR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2.[5</a:t>
                      </a:r>
                      <a:r>
                        <a:rPr lang="ko-KR" altLang="en-US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회분</a:t>
                      </a:r>
                      <a:r>
                        <a:rPr lang="en-US" altLang="ko-KR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[40,000</a:t>
                      </a:r>
                      <a:r>
                        <a:rPr lang="ko-KR" altLang="en-US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u="non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en-US" altLang="ko-KR" sz="900" u="non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선택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조정식 월간지 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월호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[12,000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87111" marR="87111" marT="43555" marB="4355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462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46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278036"/>
              </p:ext>
            </p:extLst>
          </p:nvPr>
        </p:nvGraphicFramePr>
        <p:xfrm>
          <a:off x="65001" y="75280"/>
          <a:ext cx="6696000" cy="9694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27452437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563793218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177075320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893983577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54706984"/>
                    </a:ext>
                  </a:extLst>
                </a:gridCol>
              </a:tblGrid>
              <a:tr h="61176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과</a:t>
                      </a:r>
                      <a:endParaRPr lang="en-US" altLang="ko-KR" sz="900" b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목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선생님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강의명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교재 명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가격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이감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/</a:t>
                      </a:r>
                      <a:r>
                        <a:rPr lang="ko-KR" altLang="en-US" sz="900" b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endParaRPr lang="en-US" altLang="ko-KR" sz="900" b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모의고사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916588"/>
                  </a:ext>
                </a:extLst>
              </a:tr>
              <a:tr h="699678">
                <a:tc rowSpan="10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과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학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탐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구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강민웅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물리학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I]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특모 파이널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Ⅰ,Ⅱ +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현장 특모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+ QUEL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모의고사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특난도 모의고사 파이널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미정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물리학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H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8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~11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[28,000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223792"/>
                  </a:ext>
                </a:extLst>
              </a:tr>
              <a:tr h="699678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강신영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[AM][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물리학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I]◆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상위권◆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Outcome final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+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실전 모의고사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교무처 문의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교무처</a:t>
                      </a:r>
                      <a:r>
                        <a:rPr lang="ko-KR" altLang="en-US" sz="900" baseline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문의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297244"/>
                  </a:ext>
                </a:extLst>
              </a:tr>
              <a:tr h="699678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김성재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물리학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I]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극강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FIANL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모의고사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+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QUEL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모의고사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극강 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Final</a:t>
                      </a:r>
                      <a:r>
                        <a:rPr lang="en-US" altLang="ko-KR" sz="900" baseline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r>
                        <a:rPr lang="ko-KR" altLang="en-US" sz="900" baseline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실모</a:t>
                      </a:r>
                      <a:r>
                        <a:rPr lang="en-US" altLang="ko-KR" sz="900" baseline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aseline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회차당</a:t>
                      </a:r>
                      <a:r>
                        <a:rPr lang="en-US" altLang="ko-KR" sz="900" baseline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:6,000</a:t>
                      </a:r>
                      <a:r>
                        <a:rPr lang="ko-KR" altLang="en-US" sz="900" baseline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aseline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물리학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H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7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~11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[35,000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8092"/>
                  </a:ext>
                </a:extLst>
              </a:tr>
              <a:tr h="2272687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엄영대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지구과학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I] FINAL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서바이벌 모의고사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엄메이징 최우수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N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제 시즌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 [25,000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영대주간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주차당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:4,000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엄샷엄킬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주차당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:2,000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서바이벌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+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서바이벌전국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+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파이널브릿지모의고사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 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주차당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32,500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선택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-ATG 5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호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[18,000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640933"/>
                  </a:ext>
                </a:extLst>
              </a:tr>
              <a:tr h="699678">
                <a:tc v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이석준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[AM][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생명과학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]◆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상위권◆ 생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Ⅰ</a:t>
                      </a:r>
                    </a:p>
                    <a:p>
                      <a:pPr algn="l" fontAlgn="ctr"/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 </a:t>
                      </a:r>
                      <a:r>
                        <a:rPr 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Another Final Class SeasonⅡ＆Ⅲ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교무처 문의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교무처 문의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55119"/>
                  </a:ext>
                </a:extLst>
              </a:tr>
              <a:tr h="699678">
                <a:tc v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정우정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[AM][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화학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I]◆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상위권◆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FINAL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화만비 모의고사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화만비모의고사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무료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화만비모의고사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3[20,000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교무처 문의</a:t>
                      </a: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661046"/>
                  </a:ext>
                </a:extLst>
              </a:tr>
              <a:tr h="721229">
                <a:tc v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정우정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화학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I]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파이널 화만비 모의고사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: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화학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만점에 도달하는 마무리 전략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화만비모의고사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무료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화만비모의고사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3[20,000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화학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H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7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~11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[35,000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912067"/>
                  </a:ext>
                </a:extLst>
              </a:tr>
              <a:tr h="1190931">
                <a:tc v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한종철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생명과학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I] 2025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로직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N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제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: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고득점을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향한 논리의 완성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주교재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-2025 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로직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N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제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[30,000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선택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철두철미 실전모의고사 시즌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[45,000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생명과학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H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7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~10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[28,000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27311"/>
                  </a:ext>
                </a:extLst>
              </a:tr>
              <a:tr h="699678">
                <a:tc v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함석진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[AM][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지구과학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I]◆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상위권◆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수능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지구과학 만점을 위한 마지막 퍼즐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-Daybreak 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모의고사 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[4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회분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[20,000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62110"/>
                  </a:ext>
                </a:extLst>
              </a:tr>
              <a:tr h="699678">
                <a:tc v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황민준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생명과학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I] FINAL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조금 어려운 모의고사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: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모든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약점 공략</a:t>
                      </a:r>
                    </a:p>
                  </a:txBody>
                  <a:tcPr marL="9525" marR="9525" marT="9525" marB="0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적중 실전 모의고사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주차당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:9,000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DE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718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4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291761"/>
              </p:ext>
            </p:extLst>
          </p:nvPr>
        </p:nvGraphicFramePr>
        <p:xfrm>
          <a:off x="110285" y="113442"/>
          <a:ext cx="6696000" cy="9592029"/>
        </p:xfrm>
        <a:graphic>
          <a:graphicData uri="http://schemas.openxmlformats.org/drawingml/2006/table">
            <a:tbl>
              <a:tblPr firstRow="1" firstCol="1" bandRow="1">
                <a:solidFill>
                  <a:srgbClr val="CC9900"/>
                </a:solidFill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27452437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563793218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177075320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893983577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54706984"/>
                    </a:ext>
                  </a:extLst>
                </a:gridCol>
              </a:tblGrid>
              <a:tr h="79797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과</a:t>
                      </a:r>
                      <a:endParaRPr lang="en-US" altLang="ko-KR" sz="900" b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목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선생님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강의명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교재 명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가격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이감</a:t>
                      </a:r>
                      <a:r>
                        <a:rPr lang="en-US" altLang="ko-KR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/</a:t>
                      </a:r>
                      <a:r>
                        <a:rPr lang="ko-KR" altLang="en-US" sz="900" b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endParaRPr lang="en-US" altLang="ko-KR" sz="900" b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모의고사</a:t>
                      </a:r>
                      <a:endParaRPr lang="ko-KR" altLang="en-US" sz="9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916588"/>
                  </a:ext>
                </a:extLst>
              </a:tr>
              <a:tr h="797977">
                <a:tc rowSpan="7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사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탐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구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김용택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정치와 법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파이널 실전 모의고사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+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최종 점검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파이널 실전 모의고사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회차당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:5,000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정치와법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H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8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~11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[28,000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27311"/>
                  </a:ext>
                </a:extLst>
              </a:tr>
              <a:tr h="797977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김종익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생활과윤리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잘 푸는 출제 시그널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: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수능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전 최종 점검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파이널 체크 포인트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생윤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[20,000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62110"/>
                  </a:ext>
                </a:extLst>
              </a:tr>
              <a:tr h="797977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김종익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윤리와사상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잘 푸는 출제 시그널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: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수능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전 최종 점검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파이널 체크 포인트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윤사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[20,000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718388"/>
                  </a:ext>
                </a:extLst>
              </a:tr>
              <a:tr h="1135345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우영호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경제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 FULLEST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파이널 모의고사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-FULLEST 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모의고사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[25,000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서바이벌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/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서바이벌전국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회차당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:17,000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경제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H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7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~11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[35,000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98099"/>
                  </a:ext>
                </a:extLst>
              </a:tr>
              <a:tr h="797977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이기상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세계지리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 2025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수능 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대비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이것이 마지막이다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이것이 마지막 이다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.(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세계지리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[35,000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756977"/>
                  </a:ext>
                </a:extLst>
              </a:tr>
              <a:tr h="797977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이기상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한국지리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 2025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수능 대비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이것이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마지막이다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이것이 마지막 이다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.(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한국지리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[35,000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949652"/>
                  </a:ext>
                </a:extLst>
              </a:tr>
              <a:tr h="797977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최적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사회문화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최적화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FINAL :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수능과 결이 같은 모의고사로 체계적인 수능 리허설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적자생존 모의고사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2025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시즌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3,4[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전액지원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사회문화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H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7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~9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[21,000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389128"/>
                  </a:ext>
                </a:extLst>
              </a:tr>
              <a:tr h="797977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논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술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1C8A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배기은</a:t>
                      </a:r>
                      <a:endParaRPr lang="ko-KR" altLang="en-US" sz="900" b="0" i="0" u="none" strike="noStrike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893" marR="9893" marT="9893" marB="0" anchor="ctr">
                    <a:solidFill>
                      <a:srgbClr val="E1C8A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수리논술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전략의 체화 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The 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Final 12 A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형 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의치한수약 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+ SKY 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대비반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endParaRPr lang="ko-KR" altLang="en-US" sz="900" b="0" i="0" u="none" strike="noStrike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893" marR="9893" marT="9893" marB="0" anchor="ctr">
                    <a:solidFill>
                      <a:srgbClr val="E1C8A3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봉투모의고사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_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주간학습지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회차당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</a:t>
                      </a:r>
                      <a:r>
                        <a:rPr lang="en-US" altLang="ko-KR" sz="900" baseline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10,000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1C8A3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1C8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169768"/>
                  </a:ext>
                </a:extLst>
              </a:tr>
              <a:tr h="690956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최인호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893" marR="9893" marT="9893" marB="0" anchor="ctr">
                    <a:solidFill>
                      <a:srgbClr val="E1C8A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인문논술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주요 대학 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2025 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모의논술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+ 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연세대 파이널 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실전 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시험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r>
                        <a:rPr lang="en-US" altLang="ko-KR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+ 1:1 </a:t>
                      </a:r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논리 교정 첨삭</a:t>
                      </a:r>
                      <a:endParaRPr lang="ko-KR" altLang="en-US" sz="900" b="0" i="0" u="none" strike="noStrike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893" marR="9893" marT="9893" marB="0" anchor="ctr">
                    <a:solidFill>
                      <a:srgbClr val="E1C8A3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무료제공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1C8A3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1C8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52327"/>
                  </a:ext>
                </a:extLst>
              </a:tr>
              <a:tr h="690956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특</a:t>
                      </a:r>
                      <a:endParaRPr lang="en-US" altLang="ko-KR" sz="90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F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배기은</a:t>
                      </a:r>
                    </a:p>
                  </a:txBody>
                  <a:tcPr marL="9525" marR="9525" marT="9525" marB="0" anchor="ctr">
                    <a:solidFill>
                      <a:srgbClr val="FEE8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특강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수리논술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전략의 승리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: </a:t>
                      </a:r>
                      <a:endParaRPr lang="en-US" altLang="ko-KR" sz="900" b="0" i="0" u="none" strike="noStrike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연세대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Final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수리논술 특강</a:t>
                      </a:r>
                    </a:p>
                  </a:txBody>
                  <a:tcPr marL="9525" marR="9525" marT="9525" marB="0" anchor="ctr">
                    <a:solidFill>
                      <a:srgbClr val="FEE8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무료제공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FEE8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F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838447"/>
                  </a:ext>
                </a:extLst>
              </a:tr>
              <a:tr h="690956">
                <a:tc v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1C8A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김종웅</a:t>
                      </a:r>
                    </a:p>
                  </a:txBody>
                  <a:tcPr marL="9525" marR="9525" marT="9525" marB="0" anchor="ctr">
                    <a:solidFill>
                      <a:srgbClr val="FEE8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특강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한국사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]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고마웅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3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시간 한국사 파이널 </a:t>
                      </a:r>
                      <a:r>
                        <a:rPr lang="en-US" altLang="ko-KR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핵심 키워드 정리</a:t>
                      </a:r>
                    </a:p>
                  </a:txBody>
                  <a:tcPr marL="9525" marR="9525" marT="9525" marB="0" anchor="ctr">
                    <a:solidFill>
                      <a:srgbClr val="FEE8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미정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FEE8FA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F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507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303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525133"/>
              </p:ext>
            </p:extLst>
          </p:nvPr>
        </p:nvGraphicFramePr>
        <p:xfrm>
          <a:off x="80210" y="164546"/>
          <a:ext cx="6696000" cy="9540927"/>
        </p:xfrm>
        <a:graphic>
          <a:graphicData uri="http://schemas.openxmlformats.org/drawingml/2006/table">
            <a:tbl>
              <a:tblPr firstRow="1" firstCol="1" bandRow="1">
                <a:solidFill>
                  <a:srgbClr val="CC9900"/>
                </a:solidFill>
                <a:tableStyleId>{5C22544A-7EE6-4342-B048-85BDC9FD1C3A}</a:tableStyleId>
              </a:tblPr>
              <a:tblGrid>
                <a:gridCol w="343405">
                  <a:extLst>
                    <a:ext uri="{9D8B030D-6E8A-4147-A177-3AD203B41FA5}">
                      <a16:colId xmlns:a16="http://schemas.microsoft.com/office/drawing/2014/main" val="4274524374"/>
                    </a:ext>
                  </a:extLst>
                </a:gridCol>
                <a:gridCol w="592595">
                  <a:extLst>
                    <a:ext uri="{9D8B030D-6E8A-4147-A177-3AD203B41FA5}">
                      <a16:colId xmlns:a16="http://schemas.microsoft.com/office/drawing/2014/main" val="1563793218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177075320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893983577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54706984"/>
                    </a:ext>
                  </a:extLst>
                </a:gridCol>
              </a:tblGrid>
              <a:tr h="58816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과</a:t>
                      </a:r>
                      <a:endParaRPr lang="en-US" altLang="ko-KR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목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선생님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err="1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강의명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교재 명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가격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이감</a:t>
                      </a:r>
                      <a:r>
                        <a:rPr lang="en-US" altLang="ko-KR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/</a:t>
                      </a: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퀄</a:t>
                      </a:r>
                      <a:endParaRPr lang="en-US" altLang="ko-KR" sz="900" b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모의고사</a:t>
                      </a:r>
                      <a:endParaRPr lang="ko-KR" altLang="en-US" sz="900" b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916588"/>
                  </a:ext>
                </a:extLst>
              </a:tr>
              <a:tr h="672689">
                <a:tc rowSpan="1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김성민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893" marR="9893" marT="989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기말고사 실전 대비 수업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모의시험 및 빈출 유형 공략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Focus 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기말고사</a:t>
                      </a:r>
                      <a:endParaRPr lang="en-US" altLang="ko-KR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[15,000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223792"/>
                  </a:ext>
                </a:extLst>
              </a:tr>
              <a:tr h="672689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ko-KR" altLang="en-US" sz="900" b="0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893" marR="9893" marT="989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기말고사 단원별 빈출 유형 공략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Focus 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기말고사</a:t>
                      </a:r>
                      <a:endParaRPr lang="en-US" altLang="ko-KR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[15,000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297244"/>
                  </a:ext>
                </a:extLst>
              </a:tr>
              <a:tr h="672689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ko-KR" altLang="en-US" sz="900" b="0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893" marR="9893" marT="989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II]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기말고사 실전 대비 수업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빈출 유형 공략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Focus</a:t>
                      </a:r>
                      <a:r>
                        <a:rPr lang="en-US" altLang="ko-KR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on </a:t>
                      </a:r>
                      <a:r>
                        <a:rPr lang="ko-KR" altLang="en-US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 </a:t>
                      </a:r>
                      <a:r>
                        <a:rPr lang="ko-KR" altLang="en-US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기말고사</a:t>
                      </a:r>
                      <a:endParaRPr lang="en-US" altLang="ko-KR" sz="900" baseline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[15,000</a:t>
                      </a:r>
                      <a:r>
                        <a:rPr lang="ko-KR" altLang="en-US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8092"/>
                  </a:ext>
                </a:extLst>
              </a:tr>
              <a:tr h="672689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ko-KR" altLang="en-US" sz="900" b="0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893" marR="9893" marT="989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II]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기말고사 실던 재비 수업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, 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단원별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빈출 유형 공략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Focus</a:t>
                      </a:r>
                      <a:r>
                        <a:rPr lang="en-US" altLang="ko-KR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on </a:t>
                      </a:r>
                      <a:r>
                        <a:rPr lang="ko-KR" altLang="en-US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 </a:t>
                      </a:r>
                      <a:r>
                        <a:rPr lang="ko-KR" altLang="en-US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기말고사</a:t>
                      </a:r>
                      <a:endParaRPr lang="en-US" altLang="ko-KR" sz="900" baseline="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[15,000</a:t>
                      </a:r>
                      <a:r>
                        <a:rPr lang="ko-KR" altLang="en-US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640933"/>
                  </a:ext>
                </a:extLst>
              </a:tr>
              <a:tr h="672689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정규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공통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+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미적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수능 파이널 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QUEL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모의고사 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/>
                      <a:r>
                        <a:rPr lang="en-US" altLang="ko-KR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4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점 문항 집중분석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-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미사용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수학퀄</a:t>
                      </a:r>
                      <a:endParaRPr lang="en-US" altLang="ko-KR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6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~8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회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[27,000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27311"/>
                  </a:ext>
                </a:extLst>
              </a:tr>
              <a:tr h="827107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OTF Light" panose="00000400000000000000" pitchFamily="50" charset="-127"/>
                          <a:ea typeface="나눔스퀘어 네오 OTF Light" panose="00000400000000000000" pitchFamily="50" charset="-127"/>
                        </a:rPr>
                        <a:t>윤성길</a:t>
                      </a:r>
                      <a:endParaRPr lang="ko-KR" altLang="en-US" sz="900" b="0" i="0" u="none" strike="noStrike">
                        <a:ln w="3175"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청주 기출로 알아보는 핵심 개념과 대표유형 분석 및 정리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_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화목반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&lt;First Round&gt;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청주 기출로 미리보는 대표유형 분석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[12,000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62110"/>
                  </a:ext>
                </a:extLst>
              </a:tr>
              <a:tr h="827107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청주 기출로 알아보는 핵심 개념과 대표유형 분석 및 정리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_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월수반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&lt;First Round&gt;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청주 기출로 미리보는 대표유형 분석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[12,000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718388"/>
                  </a:ext>
                </a:extLst>
              </a:tr>
              <a:tr h="804098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)] 100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점을 위한 첫걸음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매일하는 모의시험으로 기출유형 익히기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_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토일반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&lt;Light Sparring&gt; 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청주 기출변경 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모의시험</a:t>
                      </a:r>
                      <a:endParaRPr lang="en-US" altLang="ko-KR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12,000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98099"/>
                  </a:ext>
                </a:extLst>
              </a:tr>
              <a:tr h="827107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II]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청주 기출로 알아보는 핵심 개념과 대표유형 분석 및 정리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_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화목반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&lt;First Round&gt;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</a:t>
                      </a:r>
                      <a:r>
                        <a:rPr lang="en-US" altLang="ko-KR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청주 기출로 미리보는 대표유형 분석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[12,000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756977"/>
                  </a:ext>
                </a:extLst>
              </a:tr>
              <a:tr h="827107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II]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청주 기출로 알아보는 핵심 개념과 대표유형 분석 및 정리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_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월수반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&lt;First Round&gt;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</a:t>
                      </a:r>
                      <a:r>
                        <a:rPr lang="en-US" altLang="ko-KR" sz="900" baseline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 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청주 기출로 미리보는 대표유형 분석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[12,000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949652"/>
                  </a:ext>
                </a:extLst>
              </a:tr>
              <a:tr h="804098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OTF Light" panose="00000400000000000000" pitchFamily="50" charset="-127"/>
                        <a:ea typeface="나눔스퀘어 네오 OTF Light" panose="00000400000000000000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II] 100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점을 위한 첫걸음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: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매일하는 </a:t>
                      </a:r>
                      <a:endParaRPr lang="en-US" altLang="ko-KR" sz="900" b="0" i="0" u="none" strike="noStrike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algn="l" fontAlgn="ctr"/>
                      <a:r>
                        <a:rPr lang="ko-KR" altLang="en-US" sz="900" b="0" i="0" u="none" strike="noStrike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모의시험으로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기출유형 익히기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_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토일반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&lt;Light Sparring&gt; 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수학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(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하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)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청주 기출변경 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모의시험</a:t>
                      </a:r>
                      <a:endParaRPr lang="en-US" altLang="ko-KR" sz="900" smtClean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12,000</a:t>
                      </a: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원</a:t>
                      </a:r>
                      <a:r>
                        <a:rPr lang="en-US" altLang="ko-KR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]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389128"/>
                  </a:ext>
                </a:extLst>
              </a:tr>
              <a:tr h="672689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9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rgbClr val="E1C8A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ko-KR" altLang="en-US" sz="900" b="0" i="0" u="none" strike="noStrike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893" marR="9893" marT="9893" marB="0" anchor="ctr">
                    <a:solidFill>
                      <a:srgbClr val="E1C8A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고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2][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수</a:t>
                      </a:r>
                      <a:r>
                        <a:rPr lang="en-US" altLang="ko-KR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I,II] </a:t>
                      </a:r>
                      <a:r>
                        <a:rPr lang="ko-KR" altLang="en-US" sz="900" b="0" i="0" u="none" strike="noStrike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매일하는 미니 모의고사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나눔스퀘어 네오 Light" panose="00000400000000000000" pitchFamily="2" charset="-127"/>
                          <a:ea typeface="나눔스퀘어 네오 Light" panose="00000400000000000000" pitchFamily="2" charset="-127"/>
                        </a:rPr>
                        <a:t>미정</a:t>
                      </a: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latin typeface="나눔스퀘어 네오 Light" panose="00000400000000000000" pitchFamily="2" charset="-127"/>
                        <a:ea typeface="나눔스퀘어 네오 Light" panose="00000400000000000000" pitchFamily="2" charset="-127"/>
                      </a:endParaRPr>
                    </a:p>
                  </a:txBody>
                  <a:tcPr marL="94970" marR="94970" marT="47485" marB="474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169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182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1818</Words>
  <Application>Microsoft Office PowerPoint</Application>
  <PresentationFormat>A4 용지(210x297mm)</PresentationFormat>
  <Paragraphs>369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G마켓 산스 Medium</vt:lpstr>
      <vt:lpstr>나눔스퀘어 네오 Light</vt:lpstr>
      <vt:lpstr>나눔스퀘어 네오 OTF Heavy</vt:lpstr>
      <vt:lpstr>나눔스퀘어 네오 OTF Light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MEGA</dc:creator>
  <cp:lastModifiedBy>MEGA</cp:lastModifiedBy>
  <cp:revision>4</cp:revision>
  <dcterms:created xsi:type="dcterms:W3CDTF">2024-09-30T03:37:19Z</dcterms:created>
  <dcterms:modified xsi:type="dcterms:W3CDTF">2024-09-30T04:27:36Z</dcterms:modified>
</cp:coreProperties>
</file>